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2" r:id="rId9"/>
    <p:sldId id="264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Montserrat" panose="020B0604020202020204" charset="0"/>
      <p:regular r:id="rId16"/>
    </p:embeddedFont>
  </p:embeddedFontLst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100" d="100"/>
          <a:sy n="100" d="100"/>
        </p:scale>
        <p:origin x="186" y="-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2721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602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598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286238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</a:rPr>
              <a:t>פיתוח עמדת בדיקה למערכת Tiger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036576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r>
              <a:rPr lang="he-IL" sz="1700" dirty="0" smtClean="0">
                <a:solidFill>
                  <a:srgbClr val="EEEFF5"/>
                </a:solidFill>
                <a:latin typeface="Montserrat" pitchFamily="34" charset="0"/>
              </a:rPr>
              <a:t>מערכת </a:t>
            </a:r>
            <a:r>
              <a:rPr lang="en-US" sz="1700" dirty="0" smtClean="0">
                <a:solidFill>
                  <a:srgbClr val="EEEFF5"/>
                </a:solidFill>
                <a:latin typeface="Montserrat" pitchFamily="34" charset="0"/>
              </a:rPr>
              <a:t>Tiger</a:t>
            </a:r>
            <a:r>
              <a:rPr lang="he-IL" sz="1700" dirty="0" smtClean="0">
                <a:solidFill>
                  <a:srgbClr val="EEEFF5"/>
                </a:solidFill>
                <a:latin typeface="Montserrat" pitchFamily="34" charset="0"/>
              </a:rPr>
              <a:t> הינה מערכת פורצת דרך , שתפקידה הוא לספק אנרגיה למערכות הינע דרך </a:t>
            </a:r>
          </a:p>
          <a:p>
            <a:pPr marL="0" indent="0" algn="r" rtl="1">
              <a:lnSpc>
                <a:spcPts val="2700"/>
              </a:lnSpc>
              <a:buNone/>
            </a:pPr>
            <a:r>
              <a:rPr lang="he-IL" sz="1700" dirty="0" smtClean="0">
                <a:solidFill>
                  <a:srgbClr val="EEEFF5"/>
                </a:solidFill>
                <a:latin typeface="Montserrat" pitchFamily="34" charset="0"/>
              </a:rPr>
              <a:t>שידור </a:t>
            </a:r>
            <a:r>
              <a:rPr lang="en-US" sz="1700" dirty="0" smtClean="0">
                <a:solidFill>
                  <a:srgbClr val="EEEFF5"/>
                </a:solidFill>
                <a:latin typeface="Montserrat" pitchFamily="34" charset="0"/>
              </a:rPr>
              <a:t>WIFI</a:t>
            </a:r>
            <a:r>
              <a:rPr lang="he-IL" sz="1700" dirty="0" smtClean="0">
                <a:solidFill>
                  <a:srgbClr val="EEEFF5"/>
                </a:solidFill>
                <a:latin typeface="Montserrat" pitchFamily="34" charset="0"/>
              </a:rPr>
              <a:t>. 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4973717"/>
            <a:ext cx="7627382" cy="681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r>
              <a:rPr lang="he-IL" sz="17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</a:rPr>
              <a:t>במסמך זה </a:t>
            </a:r>
            <a:r>
              <a:rPr lang="en-US" sz="1700" dirty="0" err="1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</a:rPr>
              <a:t>נציג</a:t>
            </a:r>
            <a:r>
              <a:rPr lang="en-US" sz="17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</a:rPr>
              <a:t> </a:t>
            </a:r>
            <a:r>
              <a:rPr lang="en-US" sz="1700" dirty="0" err="1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</a:rPr>
              <a:t>את</a:t>
            </a:r>
            <a:r>
              <a:rPr lang="en-US" sz="17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</a:rPr>
              <a:t> </a:t>
            </a:r>
            <a:r>
              <a:rPr lang="he-IL" sz="1700" dirty="0" err="1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</a:rPr>
              <a:t>תוכנית</a:t>
            </a:r>
            <a:r>
              <a:rPr lang="he-IL" sz="17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</a:rPr>
              <a:t> פיתוח עמדות הבדיקה בקו הייצו</a:t>
            </a:r>
            <a:r>
              <a:rPr lang="he-IL" sz="17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</a:rPr>
              <a:t>ר הסדרתי של מערכת </a:t>
            </a:r>
            <a:r>
              <a:rPr lang="en-US" sz="17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</a:rPr>
              <a:t>Tiger</a:t>
            </a:r>
            <a:r>
              <a:rPr lang="he-IL" sz="17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</a:rPr>
              <a:t> , </a:t>
            </a:r>
          </a:p>
          <a:p>
            <a:pPr marL="0" indent="0" algn="r" rtl="1">
              <a:lnSpc>
                <a:spcPts val="2700"/>
              </a:lnSpc>
              <a:buNone/>
            </a:pPr>
            <a:r>
              <a:rPr lang="he-IL" sz="1700" dirty="0" smtClean="0">
                <a:solidFill>
                  <a:srgbClr val="EEEFF5"/>
                </a:solidFill>
                <a:latin typeface="Montserrat" pitchFamily="34" charset="0"/>
              </a:rPr>
              <a:t>תוך התייחסות לאתגרים ותוכניות פיתוח עתידיות וגדילה של קו הייצור.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13633728" y="6822731"/>
            <a:ext cx="346591" cy="346591"/>
          </a:xfrm>
          <a:prstGeom prst="roundRect">
            <a:avLst>
              <a:gd name="adj" fmla="val 26380043"/>
            </a:avLst>
          </a:prstGeom>
          <a:solidFill>
            <a:srgbClr val="2FB1E1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3724212" y="6947270"/>
            <a:ext cx="151090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Montserrat Medium" pitchFamily="34" charset="0"/>
                <a:ea typeface="Montserrat Medium" pitchFamily="34" charset="-122"/>
              </a:rPr>
              <a:t>ML</a:t>
            </a: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11557397" y="6806539"/>
            <a:ext cx="1968103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Montserrat Bold" pitchFamily="34" charset="0"/>
                <a:ea typeface="Montserrat Bold" pitchFamily="34" charset="-122"/>
              </a:rPr>
              <a:t>by Moran Levi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65133" y="2059662"/>
            <a:ext cx="732055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</a:rPr>
              <a:t>סקירה כללית של מערכת Tiger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898249" y="334101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0937" y="3370957"/>
            <a:ext cx="342067" cy="4275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680228" y="3341013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</a:rPr>
              <a:t>מערכת תקשורת מתקדמת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4680228" y="4183380"/>
            <a:ext cx="30014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</a:rPr>
              <a:t>Tiger משלבת טכנולוגיות חדשניות בתחום התקשורת האלחוטית.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3976211" y="334101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8899" y="3370957"/>
            <a:ext cx="342067" cy="42755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08923" y="334101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</a:rPr>
              <a:t>מקלט-משדר WLAN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58190" y="3827145"/>
            <a:ext cx="30014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</a:rPr>
              <a:t>ליבת המערכת מבוססת על רכיב מקלט-משדר בפרוטוקול WLAN מתקדם.</a:t>
            </a:r>
            <a:endParaRPr lang="en-US" sz="1700" dirty="0"/>
          </a:p>
        </p:txBody>
      </p:sp>
      <p:sp>
        <p:nvSpPr>
          <p:cNvPr id="12" name="Shape 7"/>
          <p:cNvSpPr/>
          <p:nvPr/>
        </p:nvSpPr>
        <p:spPr>
          <a:xfrm>
            <a:off x="7898249" y="5337096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0937" y="5367040"/>
            <a:ext cx="342067" cy="42755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4830961" y="533709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00"/>
              </a:lnSpc>
              <a:buNone/>
            </a:pPr>
            <a:r>
              <a:rPr lang="he-IL" sz="2200" b="1" dirty="0" smtClean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</a:rPr>
              <a:t>שידור </a:t>
            </a:r>
            <a:r>
              <a:rPr lang="en-US" sz="2200" b="1" dirty="0" smtClean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</a:rPr>
              <a:t>Power Signal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58309" y="5823228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r>
              <a:rPr lang="he-IL" sz="1700" dirty="0" smtClean="0">
                <a:solidFill>
                  <a:srgbClr val="EEEFF5"/>
                </a:solidFill>
                <a:latin typeface="Montserrat" pitchFamily="34" charset="0"/>
              </a:rPr>
              <a:t>השידור נעשה בהתאם לתקן </a:t>
            </a:r>
            <a:r>
              <a:rPr lang="en-US" sz="1700" dirty="0" smtClean="0">
                <a:solidFill>
                  <a:srgbClr val="EEEFF5"/>
                </a:solidFill>
                <a:latin typeface="Montserrat" pitchFamily="34" charset="0"/>
              </a:rPr>
              <a:t>R1 HP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75690" y="1365707"/>
            <a:ext cx="739640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600"/>
              </a:lnSpc>
              <a:buNone/>
            </a:pPr>
            <a:r>
              <a:rPr lang="he-IL" sz="4450" b="1" dirty="0" smtClean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</a:rPr>
              <a:t>אסטרטגיית הבדיקות במפעל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1903" y="2734747"/>
            <a:ext cx="2163723" cy="126599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1543" y="3334703"/>
            <a:ext cx="304681" cy="3807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444615" y="295132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00"/>
              </a:lnSpc>
              <a:buNone/>
            </a:pPr>
            <a:r>
              <a:rPr lang="he-IL" sz="2200" b="1" dirty="0" smtClean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</a:rPr>
              <a:t>כיסוי חומרתי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993913" y="3437453"/>
            <a:ext cx="830141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r>
              <a:rPr lang="he-IL" sz="1700" dirty="0" smtClean="0">
                <a:solidFill>
                  <a:srgbClr val="EEEFF5"/>
                </a:solidFill>
                <a:latin typeface="Montserrat" pitchFamily="34" charset="0"/>
              </a:rPr>
              <a:t>עמדות הבדיקה במפעל יכסו את החומרה במערכת (ולא לוגיקה מלאה שתכוסה בבדיקות אבי טיפוס)</a:t>
            </a:r>
            <a:endParaRPr lang="en-US" sz="1700" dirty="0"/>
          </a:p>
        </p:txBody>
      </p:sp>
      <p:sp>
        <p:nvSpPr>
          <p:cNvPr id="7" name="Shape 3"/>
          <p:cNvSpPr/>
          <p:nvPr/>
        </p:nvSpPr>
        <p:spPr>
          <a:xfrm>
            <a:off x="812363" y="4012525"/>
            <a:ext cx="8645485" cy="15240"/>
          </a:xfrm>
          <a:prstGeom prst="roundRect">
            <a:avLst>
              <a:gd name="adj" fmla="val 1279500"/>
            </a:avLst>
          </a:prstGeom>
          <a:solidFill>
            <a:srgbClr val="60646A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8461" y="4054793"/>
            <a:ext cx="1222514" cy="1265992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1424" y="4497348"/>
            <a:ext cx="304681" cy="38076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297557" y="4271367"/>
            <a:ext cx="40489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00"/>
              </a:lnSpc>
              <a:buNone/>
            </a:pPr>
            <a:r>
              <a:rPr lang="he-IL" sz="2200" b="1" dirty="0" smtClean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</a:rPr>
              <a:t>עמדת בדיקה אחת, משוכפלת במידת הצורך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4711148" y="4757499"/>
            <a:ext cx="466513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r>
              <a:rPr lang="he-IL" sz="17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</a:rPr>
              <a:t>בדיקת מערכת רק בתצורה סופית, קוד אחד שמתוחזק.</a:t>
            </a:r>
            <a:endParaRPr lang="en-US" sz="1700" dirty="0"/>
          </a:p>
        </p:txBody>
      </p:sp>
      <p:sp>
        <p:nvSpPr>
          <p:cNvPr id="12" name="Shape 6"/>
          <p:cNvSpPr/>
          <p:nvPr/>
        </p:nvSpPr>
        <p:spPr>
          <a:xfrm>
            <a:off x="1894284" y="5332571"/>
            <a:ext cx="7563564" cy="15240"/>
          </a:xfrm>
          <a:prstGeom prst="roundRect">
            <a:avLst>
              <a:gd name="adj" fmla="val 1279500"/>
            </a:avLst>
          </a:prstGeom>
          <a:solidFill>
            <a:srgbClr val="60646A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6296" y="5374838"/>
            <a:ext cx="6491288" cy="1265992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41424" y="5817394"/>
            <a:ext cx="304681" cy="380762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103243" y="5591413"/>
            <a:ext cx="816515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00"/>
              </a:lnSpc>
              <a:buNone/>
            </a:pPr>
            <a:r>
              <a:rPr lang="he-IL" sz="2200" b="1" dirty="0" smtClean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</a:rPr>
              <a:t>כל עמדה תבדוק מספר רב של מערכות (מחוברות במקביל, בדיקה בטור)  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4987274" y="6077545"/>
            <a:ext cx="424136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r>
              <a:rPr lang="he-IL" sz="1700" dirty="0" smtClean="0">
                <a:solidFill>
                  <a:srgbClr val="EEEFF5"/>
                </a:solidFill>
                <a:latin typeface="Montserrat" pitchFamily="34" charset="0"/>
              </a:rPr>
              <a:t>על מנת לקצר משך זמני מפעל.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9703" y="996077"/>
            <a:ext cx="672238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</a:rPr>
              <a:t>ארכיטקטורת </a:t>
            </a:r>
            <a:r>
              <a:rPr lang="en-US" sz="4450" b="1" dirty="0" err="1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</a:rPr>
              <a:t>עמדת</a:t>
            </a: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</a:rPr>
              <a:t> </a:t>
            </a:r>
            <a:r>
              <a:rPr lang="en-US" sz="4450" b="1" dirty="0" err="1" smtClean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</a:rPr>
              <a:t>הבדיקה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8860" y="2033707"/>
            <a:ext cx="1083231" cy="12999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613225" y="225028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</a:rPr>
              <a:t>מחשב מרכזי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44709" y="2736413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</a:rPr>
              <a:t>שליטה ובקרה על תהליך הבדיקה המלא.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8860" y="3333631"/>
            <a:ext cx="1083231" cy="129992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613225" y="355020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</a:rPr>
              <a:t>מחולל אותות RF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6244709" y="4036338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</a:rPr>
              <a:t>יצירת אותות WLAN בתדרים ועוצמות מדויקות.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88860" y="4633555"/>
            <a:ext cx="1083231" cy="12999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613225" y="485013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</a:rPr>
              <a:t>מנתח ספקטרום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44709" y="5336262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r>
              <a:rPr lang="he-IL" sz="1700" dirty="0" err="1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</a:rPr>
              <a:t>יימדוד</a:t>
            </a:r>
            <a:r>
              <a:rPr lang="he-IL" sz="17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</a:rPr>
              <a:t> את היסט התדר לפני ואחרי כיול גביש</a:t>
            </a:r>
            <a:r>
              <a:rPr lang="en-US" sz="17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</a:rPr>
              <a:t>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88860" y="5933480"/>
            <a:ext cx="1083231" cy="129992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613225" y="615005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00"/>
              </a:lnSpc>
              <a:buNone/>
            </a:pPr>
            <a:r>
              <a:rPr lang="he-IL" sz="2200" b="1" dirty="0" smtClean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</a:rPr>
              <a:t>מד הספק </a:t>
            </a:r>
            <a:r>
              <a:rPr lang="en-US" sz="2200" b="1" dirty="0" smtClean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</a:rPr>
              <a:t>O2E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6244709" y="6636187"/>
            <a:ext cx="6219230" cy="718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r>
              <a:rPr lang="he-IL" sz="1700" dirty="0" smtClean="0">
                <a:solidFill>
                  <a:srgbClr val="EEEFF5"/>
                </a:solidFill>
                <a:latin typeface="Montserrat" pitchFamily="34" charset="0"/>
              </a:rPr>
              <a:t>מקבל הספק אופטי וממיר אותו לאלקטרוני. 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77802" y="1246942"/>
            <a:ext cx="669428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600"/>
              </a:lnSpc>
              <a:buNone/>
            </a:pPr>
            <a:r>
              <a:rPr lang="en-US" sz="4450" b="1" dirty="0" err="1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</a:rPr>
              <a:t>בדיקות</a:t>
            </a: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</a:rPr>
              <a:t> </a:t>
            </a:r>
            <a:r>
              <a:rPr lang="he-IL" sz="4450" b="1" dirty="0" smtClean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</a:rPr>
              <a:t>ל </a:t>
            </a:r>
            <a:r>
              <a:rPr lang="en-US" sz="4450" b="1" dirty="0" smtClean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</a:rPr>
              <a:t>Tiger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9934932" y="304264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800"/>
              </a:lnSpc>
              <a:buNone/>
            </a:pPr>
            <a:r>
              <a:rPr lang="en-US" sz="2200" b="1" dirty="0" err="1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</a:rPr>
              <a:t>בדיקת</a:t>
            </a: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</a:rPr>
              <a:t> </a:t>
            </a:r>
            <a:r>
              <a:rPr lang="en-US" sz="2200" b="1" dirty="0" err="1" smtClean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</a:rPr>
              <a:t>רגישות</a:t>
            </a:r>
            <a:r>
              <a:rPr lang="en-US" sz="2200" b="1" dirty="0" smtClean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</a:rPr>
              <a:t> WIFI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9934932" y="3528774"/>
            <a:ext cx="39371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</a:rPr>
              <a:t>מדידת סף הקליטה המינימלי של המקלט.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664" y="3170813"/>
            <a:ext cx="324088" cy="4051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44635" y="304264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</a:rPr>
              <a:t>בדיקת עוצמת שידור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8309" y="3528774"/>
            <a:ext cx="39370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</a:rPr>
              <a:t>וידוא שהמשדר פועל בטווח העוצמה הנדרש.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8646" y="3561457"/>
            <a:ext cx="324088" cy="4051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44635" y="549997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</a:rPr>
              <a:t>בדיקת תקשורת מלאה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548640" y="5986105"/>
            <a:ext cx="414670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</a:rPr>
              <a:t>אימות העברת </a:t>
            </a:r>
            <a:r>
              <a:rPr lang="en-US" sz="17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</a:rPr>
              <a:t>נתונים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</a:rPr>
              <a:t> </a:t>
            </a:r>
            <a:r>
              <a:rPr lang="he-IL" sz="17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</a:rPr>
              <a:t>בפרוטוקולי </a:t>
            </a:r>
            <a:r>
              <a:rPr lang="en-US" sz="17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</a:rPr>
              <a:t>WLAN</a:t>
            </a:r>
            <a:r>
              <a:rPr lang="he-IL" sz="17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</a:rPr>
              <a:t> שונים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9290" y="5799475"/>
            <a:ext cx="324088" cy="40517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934932" y="549997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800"/>
              </a:lnSpc>
              <a:buNone/>
            </a:pPr>
            <a:r>
              <a:rPr lang="he-IL" sz="2200" b="1" dirty="0" smtClean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</a:rPr>
              <a:t>כיול תדר גביש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9934932" y="5986105"/>
            <a:ext cx="39371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700"/>
              </a:lnSpc>
              <a:buNone/>
            </a:pPr>
            <a:r>
              <a:rPr lang="he-IL" sz="1700" dirty="0" smtClean="0">
                <a:solidFill>
                  <a:srgbClr val="EEEFF5"/>
                </a:solidFill>
                <a:latin typeface="Montserrat" pitchFamily="34" charset="0"/>
              </a:rPr>
              <a:t>כיול תדר ברמה של 1</a:t>
            </a:r>
            <a:r>
              <a:rPr lang="en-US" sz="1700" dirty="0" smtClean="0">
                <a:solidFill>
                  <a:srgbClr val="EEEFF5"/>
                </a:solidFill>
                <a:latin typeface="Montserrat" pitchFamily="34" charset="0"/>
              </a:rPr>
              <a:t>PPM</a:t>
            </a:r>
            <a:r>
              <a:rPr lang="he-IL" sz="1700" dirty="0" smtClean="0">
                <a:solidFill>
                  <a:srgbClr val="EEEFF5"/>
                </a:solidFill>
                <a:latin typeface="Montserrat" pitchFamily="34" charset="0"/>
              </a:rPr>
              <a:t> ימנע סחיפה בעתיד</a:t>
            </a:r>
          </a:p>
          <a:p>
            <a:pPr marL="0" indent="0" algn="l" rtl="1">
              <a:lnSpc>
                <a:spcPts val="2700"/>
              </a:lnSpc>
              <a:buNone/>
            </a:pPr>
            <a:r>
              <a:rPr lang="he-IL" sz="1700" dirty="0" smtClean="0">
                <a:solidFill>
                  <a:srgbClr val="EEEFF5"/>
                </a:solidFill>
                <a:latin typeface="Montserrat" pitchFamily="34" charset="0"/>
              </a:rPr>
              <a:t> הקרוב ויבטיח קליטה לטווח ארוך</a:t>
            </a:r>
            <a:endParaRPr lang="en-US" sz="170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2932" y="2293527"/>
            <a:ext cx="4589740" cy="4589740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67308" y="5408831"/>
            <a:ext cx="324088" cy="4051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77802" y="769864"/>
            <a:ext cx="669428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600"/>
              </a:lnSpc>
              <a:buNone/>
            </a:pPr>
            <a:r>
              <a:rPr lang="he-IL" sz="4450" b="1" dirty="0" smtClean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</a:rPr>
              <a:t>אוטומציה בעמדה - </a:t>
            </a:r>
            <a:r>
              <a:rPr lang="en-US" sz="4450" b="1" dirty="0" smtClean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</a:rPr>
              <a:t>HLD</a:t>
            </a:r>
            <a:endParaRPr lang="en-US" sz="44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2932" y="2293527"/>
            <a:ext cx="4589740" cy="4589740"/>
          </a:xfrm>
          <a:prstGeom prst="rect">
            <a:avLst/>
          </a:prstGeom>
        </p:spPr>
      </p:pic>
      <p:sp>
        <p:nvSpPr>
          <p:cNvPr id="19" name="מלבן מעוגל 18"/>
          <p:cNvSpPr/>
          <p:nvPr/>
        </p:nvSpPr>
        <p:spPr>
          <a:xfrm>
            <a:off x="5901694" y="2344598"/>
            <a:ext cx="1205118" cy="6162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err="1" smtClean="0"/>
              <a:t>TigerBaseTest</a:t>
            </a:r>
            <a:endParaRPr lang="he-IL" dirty="0"/>
          </a:p>
        </p:txBody>
      </p:sp>
      <p:sp>
        <p:nvSpPr>
          <p:cNvPr id="20" name="מלבן מעוגל 19"/>
          <p:cNvSpPr/>
          <p:nvPr/>
        </p:nvSpPr>
        <p:spPr>
          <a:xfrm>
            <a:off x="4400884" y="3535493"/>
            <a:ext cx="968730" cy="6162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err="1" smtClean="0"/>
              <a:t>SystemRFTest</a:t>
            </a:r>
            <a:endParaRPr lang="he-IL" dirty="0"/>
          </a:p>
        </p:txBody>
      </p:sp>
      <p:sp>
        <p:nvSpPr>
          <p:cNvPr id="21" name="מלבן מעוגל 20"/>
          <p:cNvSpPr/>
          <p:nvPr/>
        </p:nvSpPr>
        <p:spPr>
          <a:xfrm>
            <a:off x="5950712" y="3535492"/>
            <a:ext cx="964095" cy="6223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 err="1" smtClean="0"/>
              <a:t>SystemPowerTest</a:t>
            </a:r>
            <a:endParaRPr lang="he-IL" sz="1400" dirty="0"/>
          </a:p>
        </p:txBody>
      </p:sp>
      <p:sp>
        <p:nvSpPr>
          <p:cNvPr id="22" name="מלבן מעוגל 21"/>
          <p:cNvSpPr/>
          <p:nvPr/>
        </p:nvSpPr>
        <p:spPr>
          <a:xfrm>
            <a:off x="7418825" y="3541644"/>
            <a:ext cx="964095" cy="6162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…</a:t>
            </a:r>
            <a:endParaRPr lang="he-IL" dirty="0"/>
          </a:p>
        </p:txBody>
      </p:sp>
      <p:sp>
        <p:nvSpPr>
          <p:cNvPr id="23" name="מלבן מעוגל 22"/>
          <p:cNvSpPr/>
          <p:nvPr/>
        </p:nvSpPr>
        <p:spPr>
          <a:xfrm>
            <a:off x="515182" y="1482572"/>
            <a:ext cx="964095" cy="6162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 err="1" smtClean="0"/>
              <a:t>TigerUUT</a:t>
            </a:r>
            <a:endParaRPr lang="he-IL" dirty="0"/>
          </a:p>
        </p:txBody>
      </p:sp>
      <p:sp>
        <p:nvSpPr>
          <p:cNvPr id="24" name="מלבן מעוגל 23"/>
          <p:cNvSpPr/>
          <p:nvPr/>
        </p:nvSpPr>
        <p:spPr>
          <a:xfrm>
            <a:off x="528681" y="2523754"/>
            <a:ext cx="964095" cy="6162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 smtClean="0"/>
              <a:t>CMW500</a:t>
            </a:r>
            <a:endParaRPr lang="he-IL" sz="1400" dirty="0"/>
          </a:p>
        </p:txBody>
      </p:sp>
      <p:sp>
        <p:nvSpPr>
          <p:cNvPr id="25" name="מלבן מעוגל 24"/>
          <p:cNvSpPr/>
          <p:nvPr/>
        </p:nvSpPr>
        <p:spPr>
          <a:xfrm>
            <a:off x="528681" y="3531331"/>
            <a:ext cx="964095" cy="6162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 err="1" smtClean="0"/>
              <a:t>SpectrumAnalyzer</a:t>
            </a:r>
            <a:endParaRPr lang="he-IL" sz="1400" dirty="0"/>
          </a:p>
        </p:txBody>
      </p:sp>
      <p:cxnSp>
        <p:nvCxnSpPr>
          <p:cNvPr id="27" name="מחבר חץ ישר 26"/>
          <p:cNvCxnSpPr>
            <a:stCxn id="20" idx="0"/>
            <a:endCxn id="19" idx="2"/>
          </p:cNvCxnSpPr>
          <p:nvPr/>
        </p:nvCxnSpPr>
        <p:spPr>
          <a:xfrm flipV="1">
            <a:off x="4885249" y="2960824"/>
            <a:ext cx="1619004" cy="574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מחבר חץ ישר 28"/>
          <p:cNvCxnSpPr>
            <a:endCxn id="19" idx="2"/>
          </p:cNvCxnSpPr>
          <p:nvPr/>
        </p:nvCxnSpPr>
        <p:spPr>
          <a:xfrm flipV="1">
            <a:off x="6413222" y="2960824"/>
            <a:ext cx="91031" cy="574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מחבר חץ ישר 30"/>
          <p:cNvCxnSpPr>
            <a:stCxn id="22" idx="0"/>
            <a:endCxn id="19" idx="2"/>
          </p:cNvCxnSpPr>
          <p:nvPr/>
        </p:nvCxnSpPr>
        <p:spPr>
          <a:xfrm flipH="1" flipV="1">
            <a:off x="6504253" y="2960824"/>
            <a:ext cx="1396620" cy="580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מלבן מעוגל 31"/>
          <p:cNvSpPr/>
          <p:nvPr/>
        </p:nvSpPr>
        <p:spPr>
          <a:xfrm>
            <a:off x="10760075" y="5029200"/>
            <a:ext cx="3617844" cy="195345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 smtClean="0"/>
              <a:t>מקרא</a:t>
            </a:r>
          </a:p>
          <a:p>
            <a:pPr algn="ctr"/>
            <a:endParaRPr lang="he-IL" dirty="0"/>
          </a:p>
          <a:p>
            <a:pPr algn="ctr"/>
            <a:endParaRPr lang="he-IL" dirty="0" smtClean="0"/>
          </a:p>
          <a:p>
            <a:pPr algn="ctr"/>
            <a:endParaRPr lang="he-IL" dirty="0"/>
          </a:p>
        </p:txBody>
      </p:sp>
      <p:cxnSp>
        <p:nvCxnSpPr>
          <p:cNvPr id="34" name="מחבר חץ ישר 33"/>
          <p:cNvCxnSpPr/>
          <p:nvPr/>
        </p:nvCxnSpPr>
        <p:spPr>
          <a:xfrm>
            <a:off x="11281741" y="5923584"/>
            <a:ext cx="10690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מלבן מעוגל 35"/>
          <p:cNvSpPr/>
          <p:nvPr/>
        </p:nvSpPr>
        <p:spPr>
          <a:xfrm>
            <a:off x="10890250" y="5848350"/>
            <a:ext cx="266700" cy="180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A</a:t>
            </a:r>
            <a:endParaRPr lang="he-IL" dirty="0"/>
          </a:p>
        </p:txBody>
      </p:sp>
      <p:sp>
        <p:nvSpPr>
          <p:cNvPr id="37" name="מלבן מעוגל 36"/>
          <p:cNvSpPr/>
          <p:nvPr/>
        </p:nvSpPr>
        <p:spPr>
          <a:xfrm>
            <a:off x="12430125" y="5848350"/>
            <a:ext cx="266700" cy="180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B</a:t>
            </a:r>
            <a:endParaRPr lang="he-IL" dirty="0"/>
          </a:p>
        </p:txBody>
      </p:sp>
      <p:sp>
        <p:nvSpPr>
          <p:cNvPr id="38" name="TextBox 37"/>
          <p:cNvSpPr txBox="1"/>
          <p:nvPr/>
        </p:nvSpPr>
        <p:spPr>
          <a:xfrm>
            <a:off x="12807950" y="5738918"/>
            <a:ext cx="116205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A</a:t>
            </a:r>
            <a:r>
              <a:rPr lang="he-IL" dirty="0" smtClean="0"/>
              <a:t> יורש מ</a:t>
            </a:r>
            <a:r>
              <a:rPr lang="en-US" dirty="0" smtClean="0"/>
              <a:t>B</a:t>
            </a:r>
            <a:endParaRPr lang="he-IL" dirty="0"/>
          </a:p>
        </p:txBody>
      </p:sp>
      <p:sp>
        <p:nvSpPr>
          <p:cNvPr id="39" name="מלבן מעוגל 38"/>
          <p:cNvSpPr/>
          <p:nvPr/>
        </p:nvSpPr>
        <p:spPr>
          <a:xfrm>
            <a:off x="2217009" y="1852817"/>
            <a:ext cx="964095" cy="6162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dirty="0" err="1" smtClean="0"/>
              <a:t>SerialCommunication</a:t>
            </a:r>
            <a:endParaRPr lang="he-IL" sz="1400" dirty="0"/>
          </a:p>
        </p:txBody>
      </p:sp>
      <p:sp>
        <p:nvSpPr>
          <p:cNvPr id="40" name="מלבן מעוגל 39"/>
          <p:cNvSpPr/>
          <p:nvPr/>
        </p:nvSpPr>
        <p:spPr>
          <a:xfrm>
            <a:off x="2258266" y="2918655"/>
            <a:ext cx="964095" cy="6162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dirty="0" err="1" smtClean="0"/>
              <a:t>VisaCommunication</a:t>
            </a:r>
            <a:endParaRPr lang="he-IL" sz="1400" dirty="0"/>
          </a:p>
        </p:txBody>
      </p:sp>
      <p:sp>
        <p:nvSpPr>
          <p:cNvPr id="42" name="מלבן מעוגל 41"/>
          <p:cNvSpPr/>
          <p:nvPr/>
        </p:nvSpPr>
        <p:spPr>
          <a:xfrm>
            <a:off x="2230067" y="4051973"/>
            <a:ext cx="964095" cy="6162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dirty="0" smtClean="0"/>
              <a:t>Validations</a:t>
            </a:r>
            <a:endParaRPr lang="he-IL" sz="1200" dirty="0"/>
          </a:p>
        </p:txBody>
      </p:sp>
      <p:cxnSp>
        <p:nvCxnSpPr>
          <p:cNvPr id="43" name="מחבר חץ ישר 42"/>
          <p:cNvCxnSpPr/>
          <p:nvPr/>
        </p:nvCxnSpPr>
        <p:spPr>
          <a:xfrm>
            <a:off x="11300791" y="6268454"/>
            <a:ext cx="106900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מלבן מעוגל 43"/>
          <p:cNvSpPr/>
          <p:nvPr/>
        </p:nvSpPr>
        <p:spPr>
          <a:xfrm>
            <a:off x="10909300" y="6193220"/>
            <a:ext cx="266700" cy="180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A</a:t>
            </a:r>
            <a:endParaRPr lang="he-IL" dirty="0"/>
          </a:p>
        </p:txBody>
      </p:sp>
      <p:sp>
        <p:nvSpPr>
          <p:cNvPr id="45" name="מלבן מעוגל 44"/>
          <p:cNvSpPr/>
          <p:nvPr/>
        </p:nvSpPr>
        <p:spPr>
          <a:xfrm>
            <a:off x="12449175" y="6193220"/>
            <a:ext cx="266700" cy="180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B</a:t>
            </a:r>
            <a:endParaRPr lang="he-IL" dirty="0"/>
          </a:p>
        </p:txBody>
      </p:sp>
      <p:sp>
        <p:nvSpPr>
          <p:cNvPr id="46" name="TextBox 45"/>
          <p:cNvSpPr txBox="1"/>
          <p:nvPr/>
        </p:nvSpPr>
        <p:spPr>
          <a:xfrm>
            <a:off x="12842240" y="6137128"/>
            <a:ext cx="116205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/>
              <a:t>A</a:t>
            </a:r>
            <a:r>
              <a:rPr lang="he-IL" sz="1400" dirty="0" smtClean="0"/>
              <a:t> משתמש ב</a:t>
            </a:r>
            <a:r>
              <a:rPr lang="en-US" sz="1400" dirty="0" smtClean="0"/>
              <a:t>B</a:t>
            </a:r>
            <a:endParaRPr lang="he-IL" sz="1400" dirty="0"/>
          </a:p>
        </p:txBody>
      </p:sp>
      <p:cxnSp>
        <p:nvCxnSpPr>
          <p:cNvPr id="48" name="מחבר חץ ישר 47"/>
          <p:cNvCxnSpPr>
            <a:stCxn id="23" idx="3"/>
            <a:endCxn id="39" idx="1"/>
          </p:cNvCxnSpPr>
          <p:nvPr/>
        </p:nvCxnSpPr>
        <p:spPr>
          <a:xfrm>
            <a:off x="1479277" y="1790685"/>
            <a:ext cx="737732" cy="3702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מחבר חץ ישר 51"/>
          <p:cNvCxnSpPr>
            <a:stCxn id="24" idx="3"/>
            <a:endCxn id="40" idx="1"/>
          </p:cNvCxnSpPr>
          <p:nvPr/>
        </p:nvCxnSpPr>
        <p:spPr>
          <a:xfrm>
            <a:off x="1492776" y="2831867"/>
            <a:ext cx="765490" cy="3949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מחבר חץ ישר 53"/>
          <p:cNvCxnSpPr>
            <a:stCxn id="25" idx="3"/>
            <a:endCxn id="40" idx="1"/>
          </p:cNvCxnSpPr>
          <p:nvPr/>
        </p:nvCxnSpPr>
        <p:spPr>
          <a:xfrm flipV="1">
            <a:off x="1492776" y="3226768"/>
            <a:ext cx="765490" cy="6126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מחבר חץ ישר 59"/>
          <p:cNvCxnSpPr>
            <a:stCxn id="24" idx="3"/>
            <a:endCxn id="42" idx="1"/>
          </p:cNvCxnSpPr>
          <p:nvPr/>
        </p:nvCxnSpPr>
        <p:spPr>
          <a:xfrm>
            <a:off x="1492776" y="2831867"/>
            <a:ext cx="737291" cy="15282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מחבר חץ ישר 61"/>
          <p:cNvCxnSpPr>
            <a:stCxn id="23" idx="3"/>
            <a:endCxn id="42" idx="1"/>
          </p:cNvCxnSpPr>
          <p:nvPr/>
        </p:nvCxnSpPr>
        <p:spPr>
          <a:xfrm>
            <a:off x="1479277" y="1790685"/>
            <a:ext cx="750790" cy="25694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מחבר חץ ישר 63"/>
          <p:cNvCxnSpPr>
            <a:stCxn id="20" idx="1"/>
            <a:endCxn id="42" idx="3"/>
          </p:cNvCxnSpPr>
          <p:nvPr/>
        </p:nvCxnSpPr>
        <p:spPr>
          <a:xfrm flipH="1">
            <a:off x="3194162" y="3843606"/>
            <a:ext cx="1206722" cy="516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556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77802" y="769864"/>
            <a:ext cx="669428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600"/>
              </a:lnSpc>
              <a:buNone/>
            </a:pPr>
            <a:r>
              <a:rPr lang="he-IL" sz="4450" b="1" dirty="0" smtClean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</a:rPr>
              <a:t>אוטומציה  - תיאור </a:t>
            </a:r>
            <a:r>
              <a:rPr lang="en-US" sz="4450" b="1" dirty="0" smtClean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</a:rPr>
              <a:t>Classes</a:t>
            </a:r>
            <a:endParaRPr lang="en-US" sz="44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5312" y="1825466"/>
            <a:ext cx="13239750" cy="41960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TigerUUT</a:t>
            </a:r>
            <a:r>
              <a:rPr lang="he-IL" dirty="0" smtClean="0">
                <a:solidFill>
                  <a:schemeClr val="bg1"/>
                </a:solidFill>
              </a:rPr>
              <a:t> – תקשורת עם המעבד במערכת</a:t>
            </a:r>
          </a:p>
          <a:p>
            <a:pPr marL="285750" indent="-2857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Serial Communication</a:t>
            </a:r>
            <a:r>
              <a:rPr lang="he-IL" dirty="0" smtClean="0">
                <a:solidFill>
                  <a:schemeClr val="bg1"/>
                </a:solidFill>
              </a:rPr>
              <a:t> – עטיפה של תקשורת סריאלית בסיסית – לצורך פתיחת </a:t>
            </a:r>
            <a:r>
              <a:rPr lang="he-IL" dirty="0" err="1" smtClean="0">
                <a:solidFill>
                  <a:schemeClr val="bg1"/>
                </a:solidFill>
              </a:rPr>
              <a:t>סוקט</a:t>
            </a:r>
            <a:r>
              <a:rPr lang="he-IL" dirty="0" smtClean="0">
                <a:solidFill>
                  <a:schemeClr val="bg1"/>
                </a:solidFill>
              </a:rPr>
              <a:t> תקשורת מול המערכת הנבדקת</a:t>
            </a:r>
          </a:p>
          <a:p>
            <a:pPr marL="285750" indent="-2857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VisaCommunicaion</a:t>
            </a:r>
            <a:r>
              <a:rPr lang="he-IL" dirty="0" smtClean="0">
                <a:solidFill>
                  <a:schemeClr val="bg1"/>
                </a:solidFill>
              </a:rPr>
              <a:t> – עטיפה של תקשורת </a:t>
            </a:r>
            <a:r>
              <a:rPr lang="en-US" dirty="0" smtClean="0">
                <a:solidFill>
                  <a:schemeClr val="bg1"/>
                </a:solidFill>
              </a:rPr>
              <a:t>GPIB</a:t>
            </a:r>
            <a:r>
              <a:rPr lang="he-IL" dirty="0" smtClean="0">
                <a:solidFill>
                  <a:schemeClr val="bg1"/>
                </a:solidFill>
              </a:rPr>
              <a:t> או </a:t>
            </a:r>
            <a:r>
              <a:rPr lang="en-US" dirty="0" smtClean="0">
                <a:solidFill>
                  <a:schemeClr val="bg1"/>
                </a:solidFill>
              </a:rPr>
              <a:t>USB</a:t>
            </a:r>
            <a:r>
              <a:rPr lang="he-IL" dirty="0" smtClean="0">
                <a:solidFill>
                  <a:schemeClr val="bg1"/>
                </a:solidFill>
              </a:rPr>
              <a:t> בסיסית – לצורך תקשורת מול </a:t>
            </a:r>
            <a:r>
              <a:rPr lang="he-IL" dirty="0" err="1" smtClean="0">
                <a:solidFill>
                  <a:schemeClr val="bg1"/>
                </a:solidFill>
              </a:rPr>
              <a:t>צב"ד</a:t>
            </a:r>
            <a:endParaRPr lang="he-IL" dirty="0" smtClean="0">
              <a:solidFill>
                <a:schemeClr val="bg1"/>
              </a:solidFill>
            </a:endParaRPr>
          </a:p>
          <a:p>
            <a:pPr marL="285750" indent="-2857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CMW500</a:t>
            </a:r>
            <a:r>
              <a:rPr lang="he-IL" dirty="0" smtClean="0">
                <a:solidFill>
                  <a:schemeClr val="bg1"/>
                </a:solidFill>
              </a:rPr>
              <a:t> – עטיפה של הפקודות הרלוונטיות </a:t>
            </a:r>
            <a:r>
              <a:rPr lang="he-IL" dirty="0" err="1" smtClean="0">
                <a:solidFill>
                  <a:schemeClr val="bg1"/>
                </a:solidFill>
              </a:rPr>
              <a:t>בצב"ד</a:t>
            </a:r>
            <a:r>
              <a:rPr lang="he-IL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CMW500 </a:t>
            </a:r>
            <a:r>
              <a:rPr lang="he-IL" dirty="0" smtClean="0">
                <a:solidFill>
                  <a:schemeClr val="bg1"/>
                </a:solidFill>
              </a:rPr>
              <a:t> ובפרוטוקולים הרלוונטיים לבדיקה שלנו</a:t>
            </a:r>
          </a:p>
          <a:p>
            <a:pPr marL="285750" indent="-2857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SpectrumAnalyzer</a:t>
            </a:r>
            <a:r>
              <a:rPr lang="he-IL" dirty="0" smtClean="0">
                <a:solidFill>
                  <a:schemeClr val="bg1"/>
                </a:solidFill>
              </a:rPr>
              <a:t> – עטיפה של הפקודות הרלוונטיות לספקטרום </a:t>
            </a:r>
            <a:r>
              <a:rPr lang="he-IL" dirty="0" err="1" smtClean="0">
                <a:solidFill>
                  <a:schemeClr val="bg1"/>
                </a:solidFill>
              </a:rPr>
              <a:t>אנלייזר</a:t>
            </a:r>
            <a:endParaRPr lang="he-IL" dirty="0" smtClean="0">
              <a:solidFill>
                <a:schemeClr val="bg1"/>
              </a:solidFill>
            </a:endParaRPr>
          </a:p>
          <a:p>
            <a:pPr marL="285750" indent="-2857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Validations </a:t>
            </a:r>
            <a:r>
              <a:rPr lang="he-IL" dirty="0" smtClean="0">
                <a:solidFill>
                  <a:schemeClr val="bg1"/>
                </a:solidFill>
              </a:rPr>
              <a:t>– </a:t>
            </a:r>
            <a:r>
              <a:rPr lang="en-US" dirty="0" smtClean="0">
                <a:solidFill>
                  <a:schemeClr val="bg1"/>
                </a:solidFill>
              </a:rPr>
              <a:t>class </a:t>
            </a:r>
            <a:r>
              <a:rPr lang="he-IL" dirty="0" smtClean="0">
                <a:solidFill>
                  <a:schemeClr val="bg1"/>
                </a:solidFill>
              </a:rPr>
              <a:t> תשתיתי לבדיקת פרמטרים ותוצאות </a:t>
            </a:r>
          </a:p>
          <a:p>
            <a:pPr marL="285750" indent="-2857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TigerBaseTest</a:t>
            </a:r>
            <a:r>
              <a:rPr lang="he-IL" dirty="0" smtClean="0">
                <a:solidFill>
                  <a:schemeClr val="bg1"/>
                </a:solidFill>
              </a:rPr>
              <a:t> – </a:t>
            </a:r>
            <a:r>
              <a:rPr lang="en-US" dirty="0" smtClean="0">
                <a:solidFill>
                  <a:schemeClr val="bg1"/>
                </a:solidFill>
              </a:rPr>
              <a:t>BT</a:t>
            </a:r>
            <a:r>
              <a:rPr lang="he-IL" dirty="0" smtClean="0">
                <a:solidFill>
                  <a:schemeClr val="bg1"/>
                </a:solidFill>
              </a:rPr>
              <a:t> בסיסי </a:t>
            </a:r>
            <a:r>
              <a:rPr lang="he-IL" dirty="0" err="1" smtClean="0">
                <a:solidFill>
                  <a:schemeClr val="bg1"/>
                </a:solidFill>
              </a:rPr>
              <a:t>הישמש</a:t>
            </a:r>
            <a:r>
              <a:rPr lang="he-IL" dirty="0" smtClean="0">
                <a:solidFill>
                  <a:schemeClr val="bg1"/>
                </a:solidFill>
              </a:rPr>
              <a:t> את כלל הטסטים שיירשו ממנו. </a:t>
            </a:r>
          </a:p>
          <a:p>
            <a:pPr marL="285750" indent="-2857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SystemRFTest</a:t>
            </a:r>
            <a:r>
              <a:rPr lang="he-IL" dirty="0" smtClean="0">
                <a:solidFill>
                  <a:schemeClr val="bg1"/>
                </a:solidFill>
              </a:rPr>
              <a:t> – הטסט אותו פיתחנו. </a:t>
            </a:r>
          </a:p>
          <a:p>
            <a:pPr marL="285750" indent="-285750" algn="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he-IL" dirty="0" smtClean="0">
              <a:solidFill>
                <a:schemeClr val="bg1"/>
              </a:solidFill>
            </a:endParaRPr>
          </a:p>
          <a:p>
            <a:pPr marL="285750" indent="-285750" algn="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he-I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143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2071" y="1501735"/>
            <a:ext cx="610362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600"/>
              </a:lnSpc>
              <a:buNone/>
            </a:pPr>
            <a:r>
              <a:rPr lang="he-IL" sz="4450" b="1" dirty="0" smtClean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</a:rPr>
              <a:t>שיפורים אפשריים לעתיד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8223290" y="2539365"/>
            <a:ext cx="162401" cy="1179552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5047655" y="253936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00"/>
              </a:lnSpc>
              <a:buNone/>
            </a:pPr>
            <a:r>
              <a:rPr lang="he-IL" sz="2200" b="1" dirty="0" smtClean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</a:rPr>
              <a:t>פיתוח מערכת דוחות	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8309" y="3025497"/>
            <a:ext cx="71400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r>
              <a:rPr lang="he-IL" sz="17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</a:rPr>
              <a:t>מערכת דוחות אשר תאסוף את דוח כל בדיקה, את התגיות של כל בדיקה ותכניס ל</a:t>
            </a:r>
            <a:r>
              <a:rPr lang="en-US" sz="17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</a:rPr>
              <a:t>DB</a:t>
            </a:r>
            <a:r>
              <a:rPr lang="he-IL" sz="17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</a:rPr>
              <a:t> רלוונטי, ממנו אפשר יהיה לקבל נתונים. 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898368" y="3935492"/>
            <a:ext cx="162401" cy="1179552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4722733" y="393549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00"/>
              </a:lnSpc>
              <a:buNone/>
            </a:pPr>
            <a:r>
              <a:rPr lang="en-US" sz="2200" b="1" dirty="0" smtClean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</a:rPr>
              <a:t>Test Runner</a:t>
            </a:r>
            <a:r>
              <a:rPr lang="he-IL" sz="2200" b="1" dirty="0" smtClean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</a:rPr>
              <a:t>	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58309" y="4421624"/>
            <a:ext cx="68151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r>
              <a:rPr lang="he-IL" sz="1700" dirty="0" smtClean="0">
                <a:solidFill>
                  <a:srgbClr val="EEEFF5"/>
                </a:solidFill>
                <a:latin typeface="Montserrat" pitchFamily="34" charset="0"/>
              </a:rPr>
              <a:t>כלי </a:t>
            </a:r>
            <a:r>
              <a:rPr lang="he-IL" sz="1700" dirty="0" err="1" smtClean="0">
                <a:solidFill>
                  <a:srgbClr val="EEEFF5"/>
                </a:solidFill>
                <a:latin typeface="Montserrat" pitchFamily="34" charset="0"/>
              </a:rPr>
              <a:t>פייתוני</a:t>
            </a:r>
            <a:r>
              <a:rPr lang="he-IL" sz="1700" dirty="0" smtClean="0">
                <a:solidFill>
                  <a:srgbClr val="EEEFF5"/>
                </a:solidFill>
                <a:latin typeface="Montserrat" pitchFamily="34" charset="0"/>
              </a:rPr>
              <a:t> שמקבל כמה טסטים ומריץ אותם אחד אחרי השני. 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73327" y="5331619"/>
            <a:ext cx="162401" cy="1179552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4397693" y="533161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00"/>
              </a:lnSpc>
              <a:buNone/>
            </a:pPr>
            <a:r>
              <a:rPr lang="en-US" sz="2200" b="1" dirty="0" smtClean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</a:rPr>
              <a:t>GUI</a:t>
            </a:r>
            <a:r>
              <a:rPr lang="he-IL" sz="2200" b="1" dirty="0" smtClean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</a:rPr>
              <a:t> נוח 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58309" y="5817751"/>
            <a:ext cx="649009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r>
              <a:rPr lang="he-IL" sz="17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</a:rPr>
              <a:t>במקום הרצת דרך </a:t>
            </a:r>
            <a:r>
              <a:rPr lang="en-US" sz="17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</a:rPr>
              <a:t>CMD</a:t>
            </a:r>
            <a:r>
              <a:rPr lang="he-IL" sz="17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</a:rPr>
              <a:t> , הרצה דרך </a:t>
            </a:r>
            <a:r>
              <a:rPr lang="en-US" sz="17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</a:rPr>
              <a:t>GUI</a:t>
            </a:r>
            <a:r>
              <a:rPr lang="he-IL" sz="17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</a:rPr>
              <a:t> שישתמש ב</a:t>
            </a:r>
            <a:r>
              <a:rPr lang="en-US" sz="17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</a:rPr>
              <a:t>TR</a:t>
            </a:r>
            <a:r>
              <a:rPr lang="he-IL" sz="17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</a:rPr>
              <a:t> הנ"ל. 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684145" y="204835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</a:rPr>
              <a:t>תודה!</a:t>
            </a:r>
            <a:endParaRPr lang="en-US" sz="4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3012</TotalTime>
  <Words>422</Words>
  <Application>Microsoft Office PowerPoint</Application>
  <PresentationFormat>מותאם אישית</PresentationFormat>
  <Paragraphs>85</Paragraphs>
  <Slides>9</Slides>
  <Notes>9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9</vt:i4>
      </vt:variant>
    </vt:vector>
  </HeadingPairs>
  <TitlesOfParts>
    <vt:vector size="16" baseType="lpstr">
      <vt:lpstr>Barlow Bold</vt:lpstr>
      <vt:lpstr>Montserrat Medium</vt:lpstr>
      <vt:lpstr>Calibri</vt:lpstr>
      <vt:lpstr>Montserrat</vt:lpstr>
      <vt:lpstr>Arial</vt:lpstr>
      <vt:lpstr>Montserrat Bold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9</cp:revision>
  <dcterms:created xsi:type="dcterms:W3CDTF">2025-03-22T18:51:29Z</dcterms:created>
  <dcterms:modified xsi:type="dcterms:W3CDTF">2025-03-24T21:04:50Z</dcterms:modified>
</cp:coreProperties>
</file>